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82"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3/30/2020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3/30/2020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3/30/2020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3/30/2020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3/30/2020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03564"/>
            <a:ext cx="7543800" cy="548640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ar-SA" sz="4400" b="1" dirty="0" smtClean="0">
                <a:solidFill>
                  <a:srgbClr val="0070C0"/>
                </a:solidFill>
                <a:effectLst>
                  <a:outerShdw blurRad="38100" dist="38100" dir="2700000" algn="tl">
                    <a:srgbClr val="000000">
                      <a:alpha val="43137"/>
                    </a:srgbClr>
                  </a:outerShdw>
                </a:effectLst>
                <a:latin typeface="Simplified Arabic" pitchFamily="18" charset="-78"/>
                <a:cs typeface="Simplified Arabic" pitchFamily="18" charset="-78"/>
              </a:rPr>
              <a:t>مقرر: العلاقات بين الشرق والغرب </a:t>
            </a:r>
          </a:p>
          <a:p>
            <a:pPr algn="ctr"/>
            <a:r>
              <a:rPr lang="ar-SA" sz="4400" b="1" dirty="0" smtClean="0">
                <a:solidFill>
                  <a:srgbClr val="0070C0"/>
                </a:solidFill>
                <a:effectLst>
                  <a:outerShdw blurRad="38100" dist="38100" dir="2700000" algn="tl">
                    <a:srgbClr val="000000">
                      <a:alpha val="43137"/>
                    </a:srgbClr>
                  </a:outerShdw>
                </a:effectLst>
                <a:latin typeface="Simplified Arabic" pitchFamily="18" charset="-78"/>
                <a:cs typeface="Simplified Arabic" pitchFamily="18" charset="-78"/>
              </a:rPr>
              <a:t>أستاذ المقرر: أد/ وديع فتحي عبدالله</a:t>
            </a:r>
          </a:p>
          <a:p>
            <a:pPr algn="ctr"/>
            <a:r>
              <a:rPr lang="ar-SA" sz="4400" b="1" dirty="0" smtClean="0">
                <a:solidFill>
                  <a:srgbClr val="0070C0"/>
                </a:solidFill>
                <a:effectLst>
                  <a:outerShdw blurRad="38100" dist="38100" dir="2700000" algn="tl">
                    <a:srgbClr val="000000">
                      <a:alpha val="43137"/>
                    </a:srgbClr>
                  </a:outerShdw>
                </a:effectLst>
                <a:latin typeface="Simplified Arabic" pitchFamily="18" charset="-78"/>
                <a:cs typeface="Simplified Arabic" pitchFamily="18" charset="-78"/>
              </a:rPr>
              <a:t>الفرقة الثالثة –كلية التربية </a:t>
            </a:r>
          </a:p>
          <a:p>
            <a:pPr algn="ctr"/>
            <a:r>
              <a:rPr lang="ar-SA" sz="4400" b="1" dirty="0" smtClean="0">
                <a:solidFill>
                  <a:srgbClr val="0070C0"/>
                </a:solidFill>
                <a:effectLst>
                  <a:outerShdw blurRad="38100" dist="38100" dir="2700000" algn="tl">
                    <a:srgbClr val="000000">
                      <a:alpha val="43137"/>
                    </a:srgbClr>
                  </a:outerShdw>
                </a:effectLst>
                <a:latin typeface="Simplified Arabic" pitchFamily="18" charset="-78"/>
                <a:cs typeface="Simplified Arabic" pitchFamily="18" charset="-78"/>
              </a:rPr>
              <a:t>قسم التاريخ </a:t>
            </a:r>
            <a:endParaRPr lang="en-US" sz="4400" b="1" dirty="0">
              <a:solidFill>
                <a:srgbClr val="0070C0"/>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1491861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0" y="228600"/>
            <a:ext cx="7924800" cy="62484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r>
              <a:rPr lang="ar-SA" sz="3200" dirty="0"/>
              <a:t>وقد إعتاد مؤرخوا تلك المدرسة أن يستفتحوا كلامهم بالمبالغة عن سوء أحوال المسيحيين في البلاد الإسلامية وما تعرضوا له من اضطهادات وحشية ، وكيف أن كنائسهم خربت ، وأديرتهم أغلقت ، فضلا عما لاقاه الحجاج المسيحيون من عقبات ومعامله سيئة من جانب الحكام المسلمون ..</a:t>
            </a:r>
            <a:endParaRPr lang="en-US" sz="3200" dirty="0"/>
          </a:p>
          <a:p>
            <a:pPr algn="ctr" rtl="1"/>
            <a:endParaRPr lang="en-US" sz="3200" b="1" dirty="0">
              <a:solidFill>
                <a:srgbClr val="0070C0"/>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24309209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normAutofit/>
          </a:bodyPr>
          <a:lstStyle/>
          <a:p>
            <a:pPr algn="r" rtl="1"/>
            <a:endParaRPr lang="en-US" dirty="0">
              <a:latin typeface="Simplified Arabic" pitchFamily="18" charset="-78"/>
              <a:cs typeface="Simplified Arabic" pitchFamily="18" charset="-78"/>
            </a:endParaRPr>
          </a:p>
        </p:txBody>
      </p:sp>
      <p:sp>
        <p:nvSpPr>
          <p:cNvPr id="3" name="Content Placeholder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lstStyle/>
          <a:p>
            <a:pPr algn="ctr" rtl="1">
              <a:buFontTx/>
              <a:buChar char="-"/>
            </a:pPr>
            <a:r>
              <a:rPr lang="ar-SA" sz="2400" dirty="0"/>
              <a:t>وقد استغل دعاة الحروب الصليبية وعلى رأسهم البابا فكرة الاضطهاد في الدعاية لمشروعهم الصليبي ، على أن عامة الناس في غرب أوربا لم يكن يهمهم كثيرا أمر إخوانهم المسيحيين الشرقيين .</a:t>
            </a:r>
            <a:endParaRPr lang="en-US" sz="2400" dirty="0"/>
          </a:p>
          <a:p>
            <a:pPr algn="ctr" rtl="1">
              <a:buFontTx/>
              <a:buChar char="-"/>
            </a:pPr>
            <a:endParaRPr lang="en-US" sz="2400" b="1"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903154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style>
          <a:lnRef idx="2">
            <a:schemeClr val="accent4">
              <a:shade val="50000"/>
            </a:schemeClr>
          </a:lnRef>
          <a:fillRef idx="1">
            <a:schemeClr val="accent4"/>
          </a:fillRef>
          <a:effectRef idx="0">
            <a:schemeClr val="accent4"/>
          </a:effectRef>
          <a:fontRef idx="minor">
            <a:schemeClr val="lt1"/>
          </a:fontRef>
        </p:style>
        <p:txBody>
          <a:bodyPr/>
          <a:lstStyle/>
          <a:p>
            <a:pPr algn="r" rtl="1"/>
            <a:r>
              <a:rPr lang="ar-SA" dirty="0"/>
              <a:t>والجدير بالذكر أن الدخول للحروب الصليبية من تلك الزواية يعتبر مدخلا مضللا بسبب ما اشتمل عليها من مبالغات ، فضلا عن أن الدخول من هذا الجانب سوف يبعد الجميع عن المدخل الحقيقي للموضوع . ولسنا هنا بصدد نفي تلك الإدعاءات التى لا تتفق مع سماحة الاسلام .</a:t>
            </a:r>
            <a:endParaRPr lang="en-US" dirty="0"/>
          </a:p>
          <a:p>
            <a:pPr marL="0" indent="0" algn="r" rtl="1">
              <a:buNone/>
            </a:pPr>
            <a:endParaRPr lang="en-US" dirty="0"/>
          </a:p>
        </p:txBody>
      </p:sp>
    </p:spTree>
    <p:extLst>
      <p:ext uri="{BB962C8B-B14F-4D97-AF65-F5344CB8AC3E}">
        <p14:creationId xmlns:p14="http://schemas.microsoft.com/office/powerpoint/2010/main" val="3465932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667000"/>
            <a:ext cx="7242048" cy="1828800"/>
          </a:xfrm>
        </p:spPr>
        <p:style>
          <a:lnRef idx="3">
            <a:schemeClr val="lt1"/>
          </a:lnRef>
          <a:fillRef idx="1">
            <a:schemeClr val="accent5"/>
          </a:fillRef>
          <a:effectRef idx="1">
            <a:schemeClr val="accent5"/>
          </a:effectRef>
          <a:fontRef idx="minor">
            <a:schemeClr val="lt1"/>
          </a:fontRef>
        </p:style>
        <p:txBody>
          <a:bodyPr>
            <a:noAutofit/>
          </a:bodyPr>
          <a:lstStyle/>
          <a:p>
            <a:pPr algn="ctr"/>
            <a:r>
              <a:rPr lang="ar-SA" sz="4400" dirty="0"/>
              <a:t>الدافع السياسي</a:t>
            </a:r>
            <a:r>
              <a:rPr lang="en-US" sz="4400" dirty="0"/>
              <a:t/>
            </a:r>
            <a:br>
              <a:rPr lang="en-US" sz="4400" dirty="0"/>
            </a:br>
            <a:endParaRPr lang="en-US" sz="4400"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532822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pPr algn="ctr" rtl="1"/>
            <a:endParaRPr lang="en-US" sz="3200" dirty="0">
              <a:latin typeface="Simplified Arabic" pitchFamily="18" charset="-78"/>
              <a:cs typeface="Simplified Arabic" pitchFamily="18" charset="-78"/>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marL="0" indent="0" algn="r" rtl="1">
              <a:buNone/>
            </a:pPr>
            <a:r>
              <a:rPr lang="ar-SA" dirty="0"/>
              <a:t>ولكن إذا كانت الفاقة والحرمان والذلّ والهوان هي التي دفعت الغالبية العظمى من الصليبيين إلى الترحيب بالدعوة الجديدة والمشاركة في الحركة الصليبية بحثاً عن حياة أفضل، فما هو الدافع الذي دفع عدداً لا بأس به من ملوك أوروبا وأمرائها وفرسانها للمشاركة في تلك الحركة؟</a:t>
            </a:r>
            <a:r>
              <a:rPr lang="en-US" dirty="0"/>
              <a:t>!</a:t>
            </a:r>
          </a:p>
          <a:p>
            <a:pPr marL="0" indent="0" algn="r" rtl="1">
              <a:buNone/>
            </a:pPr>
            <a:endParaRPr lang="en-US" b="1" dirty="0">
              <a:latin typeface="Simplified Arabic" pitchFamily="18" charset="-78"/>
              <a:cs typeface="Simplified Arabic" pitchFamily="18" charset="-78"/>
            </a:endParaRPr>
          </a:p>
        </p:txBody>
      </p:sp>
    </p:spTree>
    <p:extLst>
      <p:ext uri="{BB962C8B-B14F-4D97-AF65-F5344CB8AC3E}">
        <p14:creationId xmlns:p14="http://schemas.microsoft.com/office/powerpoint/2010/main" val="40384786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Autofit/>
          </a:bodyPr>
          <a:lstStyle/>
          <a:p>
            <a:pPr algn="ctr" rtl="1"/>
            <a:endParaRPr lang="en-US" sz="4000" dirty="0">
              <a:latin typeface="Simplified Arabic" pitchFamily="18" charset="-78"/>
              <a:cs typeface="Simplified Arabic" pitchFamily="18" charset="-78"/>
            </a:endParaRPr>
          </a:p>
        </p:txBody>
      </p:sp>
      <p:sp>
        <p:nvSpPr>
          <p:cNvPr id="3" name="Content Placeholder 2"/>
          <p:cNvSpPr>
            <a:spLocks noGrp="1"/>
          </p:cNvSpPr>
          <p:nvPr>
            <p:ph idx="1"/>
          </p:nvPr>
        </p:nvSpPr>
        <p:spPr/>
        <p:style>
          <a:lnRef idx="1">
            <a:schemeClr val="accent3"/>
          </a:lnRef>
          <a:fillRef idx="2">
            <a:schemeClr val="accent3"/>
          </a:fillRef>
          <a:effectRef idx="1">
            <a:schemeClr val="accent3"/>
          </a:effectRef>
          <a:fontRef idx="minor">
            <a:schemeClr val="dk1"/>
          </a:fontRef>
        </p:style>
        <p:txBody>
          <a:bodyPr>
            <a:normAutofit/>
          </a:bodyPr>
          <a:lstStyle/>
          <a:p>
            <a:pPr marL="0" indent="0" algn="r" rtl="1">
              <a:buNone/>
            </a:pPr>
            <a:r>
              <a:rPr lang="ar-SA" sz="3600" dirty="0"/>
              <a:t>أما عن ملوك الغرب الذين شاركوا في الحروب الصليبية مثل فردريك بربروسا وريتشارد قلب الأسد وفيليب أوغسطس وفردريك الثاني، فيثبت التاريخ أن معظمهم لم يخرج من بلاده لحرب المسلمين إلا تحت ضغط البابوية وإلحاحها بل تهديدها</a:t>
            </a:r>
            <a:r>
              <a:rPr lang="en-US" sz="3600" dirty="0"/>
              <a:t>.</a:t>
            </a:r>
          </a:p>
          <a:p>
            <a:pPr marL="0" indent="0" algn="r" rtl="1">
              <a:buNone/>
            </a:pPr>
            <a:endParaRPr lang="en-US" sz="36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2650468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a:bodyPr>
          <a:lstStyle/>
          <a:p>
            <a:pPr lvl="0" algn="ctr" rtl="1"/>
            <a:endParaRPr lang="en-US" dirty="0">
              <a:latin typeface="Simplified Arabic" pitchFamily="18" charset="-78"/>
              <a:cs typeface="Simplified Arabic" pitchFamily="18" charset="-78"/>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marL="0" indent="0" algn="r" rtl="1">
              <a:buNone/>
            </a:pPr>
            <a:r>
              <a:rPr lang="ar-SA" dirty="0"/>
              <a:t>وإن من يدرس تاريخ الغرب الأوروبي في تلك الفترة من العصور الوسطى يعرف جيداً مدى قوة البابوية وعظم سلطانها، فأي ملكٍ من ملوك الغرب كان لا يستطيع أن يعصي لها أمراً أو يردّ لها طلباً، وإلاّ تعرّض للحرمان والطرد من الكنيسة ورحمتها، فلا يستطيع الاحتفاظ بعرشه أو بولاء شعبه</a:t>
            </a:r>
            <a:r>
              <a:rPr lang="en-US" dirty="0"/>
              <a:t>.</a:t>
            </a:r>
          </a:p>
          <a:p>
            <a:pPr marL="0" indent="0" algn="r" rtl="1">
              <a:buNone/>
            </a:pPr>
            <a:endParaRPr lang="en-US" dirty="0">
              <a:latin typeface="Simplified Arabic" pitchFamily="18" charset="-78"/>
              <a:cs typeface="Simplified Arabic" pitchFamily="18" charset="-78"/>
            </a:endParaRPr>
          </a:p>
        </p:txBody>
      </p:sp>
    </p:spTree>
    <p:extLst>
      <p:ext uri="{BB962C8B-B14F-4D97-AF65-F5344CB8AC3E}">
        <p14:creationId xmlns:p14="http://schemas.microsoft.com/office/powerpoint/2010/main" val="11368512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0" y="228600"/>
            <a:ext cx="7924800" cy="62484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r" rtl="1"/>
            <a:r>
              <a:rPr lang="ar-SA" sz="2800" dirty="0"/>
              <a:t>هذا عن الملوك، وأما الأمراء الذين ساهموا في الحركة الصليبية فمعظمهم كانوا يجرون وراء أطماع سياسية لم يستطيعوا إخفاءها قبل وصولهم إلى الشام وبعد استقرارهم فيها، والمعروف أن النظام الإقطاعي ارتبط دائماً بالأرض، وبقدر ما يكون الإقطاع كبيراً والأرض واسعة بقدر ما تكون مكانة الأمير سامية في المجتمع</a:t>
            </a:r>
            <a:endParaRPr lang="en-US" sz="2800" b="1" dirty="0">
              <a:solidFill>
                <a:srgbClr val="0070C0"/>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3612261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lvl="0" algn="ctr" rtl="1"/>
            <a:endParaRPr lang="en-US" sz="3200" dirty="0">
              <a:solidFill>
                <a:srgbClr val="7030A0"/>
              </a:solidFill>
              <a:latin typeface="Simplified Arabic" pitchFamily="18" charset="-78"/>
              <a:cs typeface="Simplified Arabic" pitchFamily="18" charset="-78"/>
            </a:endParaRPr>
          </a:p>
        </p:txBody>
      </p:sp>
      <p:sp>
        <p:nvSpPr>
          <p:cNvPr id="3" name="Content Placeholder 2"/>
          <p:cNvSpPr>
            <a:spLocks noGrp="1"/>
          </p:cNvSpPr>
          <p:nvPr>
            <p:ph idx="1"/>
          </p:nvPr>
        </p:nvSpPr>
        <p:spPr/>
        <p:style>
          <a:lnRef idx="0">
            <a:schemeClr val="accent4"/>
          </a:lnRef>
          <a:fillRef idx="3">
            <a:schemeClr val="accent4"/>
          </a:fillRef>
          <a:effectRef idx="3">
            <a:schemeClr val="accent4"/>
          </a:effectRef>
          <a:fontRef idx="minor">
            <a:schemeClr val="lt1"/>
          </a:fontRef>
        </p:style>
        <p:txBody>
          <a:bodyPr/>
          <a:lstStyle/>
          <a:p>
            <a:pPr marL="0" indent="0" algn="r" rtl="1">
              <a:buNone/>
            </a:pPr>
            <a:r>
              <a:rPr lang="ar-SA" dirty="0">
                <a:solidFill>
                  <a:schemeClr val="tx1"/>
                </a:solidFill>
                <a:effectLst>
                  <a:outerShdw blurRad="38100" dist="38100" dir="2700000" algn="tl">
                    <a:srgbClr val="000000">
                      <a:alpha val="43137"/>
                    </a:srgbClr>
                  </a:outerShdw>
                </a:effectLst>
              </a:rPr>
              <a:t>وقد أدّت طبيعة النظام الإقطاعي في الغرب الأوروبي إلى وجود عدد كبير من الفرسان والأمراء بدون أرض، لأنه من القواعد الأساسية في هذا النظام أنّ الابن الأكبر وحده هو الذي يرث الإقطاع، فإذا مات صاحب الإقطاع انتقل الإقطاع بأكمله إلى أكبر أبنائه ، ومن الواضح أن هذا المبدأ يعني بقاء بقية الأبناء بدون أرض</a:t>
            </a:r>
            <a:r>
              <a:rPr lang="en-US" dirty="0">
                <a:solidFill>
                  <a:schemeClr val="tx1"/>
                </a:solidFill>
                <a:effectLst>
                  <a:outerShdw blurRad="38100" dist="38100" dir="2700000" algn="tl">
                    <a:srgbClr val="000000">
                      <a:alpha val="43137"/>
                    </a:srgbClr>
                  </a:outerShdw>
                </a:effectLst>
              </a:rPr>
              <a:t>.</a:t>
            </a:r>
          </a:p>
          <a:p>
            <a:pPr marL="0" indent="0" algn="r" rtl="1">
              <a:buNone/>
            </a:pPr>
            <a:endParaRPr lang="en-US" b="1" dirty="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21280798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pPr algn="ctr" rtl="1"/>
            <a:endParaRPr lang="en-US" sz="2800" dirty="0">
              <a:latin typeface="Simplified Arabic" pitchFamily="18" charset="-78"/>
              <a:cs typeface="Simplified Arabic" pitchFamily="18" charset="-78"/>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marL="0" indent="0" algn="r" rtl="1">
              <a:buNone/>
            </a:pPr>
            <a:r>
              <a:rPr lang="ar-SA" dirty="0"/>
              <a:t>وكان أن ظهرت الحركة الصليبية لتفتح باباً جديداً أمام ذلك النفر من الأمراء والفرسان المحرومين من الأرض في غرب أوروبا، فلبّوا نداء البابوية وأسرعوا إلى المساهمة في تلك الحركة، لعلّهم ينجحون في تأسيس إمارات لأنفسهم في الشرق تعوّضهم عما فاتهم في الغرب</a:t>
            </a:r>
            <a:endParaRPr lang="en-US" dirty="0">
              <a:latin typeface="Simplified Arabic" pitchFamily="18" charset="-78"/>
              <a:cs typeface="Simplified Arabic" pitchFamily="18" charset="-78"/>
            </a:endParaRPr>
          </a:p>
        </p:txBody>
      </p:sp>
    </p:spTree>
    <p:extLst>
      <p:ext uri="{BB962C8B-B14F-4D97-AF65-F5344CB8AC3E}">
        <p14:creationId xmlns:p14="http://schemas.microsoft.com/office/powerpoint/2010/main" val="3539778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803564"/>
            <a:ext cx="7543800" cy="5486400"/>
          </a:xfrm>
          <a:prstGeom prst="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ar-SA" sz="5400" b="1" dirty="0" smtClean="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rPr>
              <a:t>دوافع الحروب الصليبية</a:t>
            </a:r>
            <a:endParaRPr lang="en-US" sz="5400" b="1" dirty="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2701479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dirty="0"/>
              <a:t>العامل الاجتماعي </a:t>
            </a:r>
            <a:endParaRPr lang="en-US"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fontScale="70000" lnSpcReduction="20000"/>
          </a:bodyPr>
          <a:lstStyle/>
          <a:p>
            <a:pPr marL="0" indent="0" algn="r" rtl="1">
              <a:buNone/>
            </a:pPr>
            <a:r>
              <a:rPr lang="ar-SA" sz="4000" dirty="0">
                <a:latin typeface="Simplified Arabic" pitchFamily="18" charset="-78"/>
                <a:cs typeface="Simplified Arabic" pitchFamily="18" charset="-78"/>
              </a:rPr>
              <a:t>من المعروف لدينا أن الظروف الاجتماعية لها دور كبير في تغيير مسار تاريخ العديد من الشعوب ، اذ تكون مهيئة لاعتناق فكرة او تلبية دعوة . وهذا ما نلمسه فعلا في المجتمع  الاوربي لاسيما في العصور الوسطى ، فقد كان هذا المجتمع  مؤلفا من  ثلاث طبقات رئيسة هي : طبقة رجال الدين – من الكنيسيين والديريين- ، وطبقة النبلاء -من المحاربين والفرسان- ، وطبقة الفلاحين - من الاقتان ورقيق الارض . اذ لم تكن هذه الطبقات متساوية في حقوقها وامتيازاتها ولا في الواجبات المفروضة عليها ، بل كان هناك تفاوت كبير فيما بينها بحيث كانت الطبقة الثالثة أكثر معاناة من غيرها ، وذلك لما يقع على عاتقها من العمل الشاق ، بغية سد حاجات الطبقتين الاوليتين .</a:t>
            </a:r>
            <a:endParaRPr lang="en-US" sz="4000" dirty="0">
              <a:latin typeface="Simplified Arabic" pitchFamily="18" charset="-78"/>
              <a:cs typeface="Simplified Arabic" pitchFamily="18" charset="-78"/>
            </a:endParaRPr>
          </a:p>
          <a:p>
            <a:pPr marL="0" indent="0" algn="r" rtl="1">
              <a:buNone/>
            </a:pPr>
            <a:endParaRPr lang="en-US" sz="4000" dirty="0">
              <a:latin typeface="Simplified Arabic" pitchFamily="18" charset="-78"/>
              <a:cs typeface="Simplified Arabic" pitchFamily="18" charset="-78"/>
            </a:endParaRPr>
          </a:p>
        </p:txBody>
      </p:sp>
    </p:spTree>
    <p:extLst>
      <p:ext uri="{BB962C8B-B14F-4D97-AF65-F5344CB8AC3E}">
        <p14:creationId xmlns:p14="http://schemas.microsoft.com/office/powerpoint/2010/main" val="7838270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lnRef>
          <a:fillRef idx="1">
            <a:schemeClr val="lt1"/>
          </a:fillRef>
          <a:effectRef idx="0">
            <a:schemeClr val="accent6"/>
          </a:effectRef>
          <a:fontRef idx="minor">
            <a:schemeClr val="dk1"/>
          </a:fontRef>
        </p:style>
        <p:txBody>
          <a:bodyPr>
            <a:normAutofit/>
          </a:bodyPr>
          <a:lstStyle/>
          <a:p>
            <a:pPr algn="ctr" rtl="1"/>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marL="0" indent="0" algn="r" rtl="1">
              <a:buNone/>
            </a:pPr>
            <a:r>
              <a:rPr lang="ar-SA" dirty="0">
                <a:latin typeface="Simplified Arabic" pitchFamily="18" charset="-78"/>
                <a:cs typeface="Simplified Arabic" pitchFamily="18" charset="-78"/>
              </a:rPr>
              <a:t>فعند تسليط الضوء على طبيعة حياة هذه الطبقة الكادحة يفسر لنا بشكل كبير سبب دخول هذه للطبقة وباعداد كبيرة في الحروب الصليبية. فقد كانت حياتها شبه  معدومة نتيجة للقلق والخوف والفقر والممارسات اللاانسانية من قبل الاقطاعيين ، مما أدى الى انتشار ظاهرة هروب الفلاحين من مزارعهم  ولاسيما في القرن الحادي عشر ، أما مساكنهم  فلا تتعدى جذوع النخل واغصان الاشجار متقين بها حرارة الشمس وبرد الشتار ، مستعينين ببعض الأواني الفخارية وصندوق صغير تلبية لسد حاجاتهم، ناهيك عن الجهل والتخلف الذي كان منتشرا وبشكل كبير بين أفراد هذه الطبقة </a:t>
            </a:r>
            <a:endParaRPr lang="en-US" b="1" dirty="0">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32689740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pPr algn="ctr" rtl="1"/>
            <a:endParaRPr lang="en-US"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a:bodyPr>
          <a:lstStyle/>
          <a:p>
            <a:pPr marL="0" indent="0" algn="r" rtl="1">
              <a:buNone/>
            </a:pPr>
            <a:r>
              <a:rPr lang="ar-SA" sz="3200" dirty="0"/>
              <a:t>ونستطيع أن نقرر أنه لو تيسرت لتلك الجموع في بلادهم الأصلية حياة حرة وقدر مناسب من كرامة العيش ، ما غامروا بترك أوطانهم جريا وراء وعود خيالية أسرفت الكنيسة في تقديمها .</a:t>
            </a:r>
            <a:endParaRPr lang="en-US" sz="3200" dirty="0"/>
          </a:p>
          <a:p>
            <a:pPr marL="0" indent="0" algn="r" rtl="1">
              <a:buNone/>
            </a:pPr>
            <a:endParaRPr lang="en-US" sz="3200" dirty="0"/>
          </a:p>
        </p:txBody>
      </p:sp>
    </p:spTree>
    <p:extLst>
      <p:ext uri="{BB962C8B-B14F-4D97-AF65-F5344CB8AC3E}">
        <p14:creationId xmlns:p14="http://schemas.microsoft.com/office/powerpoint/2010/main" val="19887188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pPr algn="ctr" rtl="1"/>
            <a:r>
              <a:rPr lang="ar-SA" dirty="0"/>
              <a:t>العامل الاقتصادي </a:t>
            </a: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Autofit/>
          </a:bodyPr>
          <a:lstStyle/>
          <a:p>
            <a:pPr algn="r" rtl="1"/>
            <a:r>
              <a:rPr lang="ar-SA" sz="2800" dirty="0">
                <a:latin typeface="Simplified Arabic" pitchFamily="18" charset="-78"/>
                <a:cs typeface="Simplified Arabic" pitchFamily="18" charset="-78"/>
              </a:rPr>
              <a:t>جميع الوثائق المعاصرة تشير إلى سوء الأحوال الاقتصادية في غرب أوروبا ـ وبخاصة فرنسا ـ في أواخر القرن الحادي عشر. فالمؤرّخ المعاصر جيوبرت نوجنت يؤكد أنّ فرنسا بالذات كانت تُعاني من مجاعة شاملة قبيل الدعوة للحملة الصليبية الأولى، بحيث ندر وجود الغلات وارتفعت أثمانها ارتفاعاً فاحشاً، مما ترتب عليه حدوث أزمة في الخبز. وفي ضوء هذه الحقيقة يمكننا أن نفسّر لماذا كانت نسبة الصليبيين الفرنسيين المشتركين في الحملة الصليبية الأولى أكبر من الوافدين من أيّ بلد آخر في غرب أوروبا</a:t>
            </a:r>
            <a:r>
              <a:rPr lang="en-US" sz="2800" dirty="0">
                <a:latin typeface="Simplified Arabic" pitchFamily="18" charset="-78"/>
                <a:cs typeface="Simplified Arabic" pitchFamily="18" charset="-78"/>
              </a:rPr>
              <a:t>.</a:t>
            </a:r>
          </a:p>
          <a:p>
            <a:pPr algn="r" rtl="1"/>
            <a:endParaRPr lang="en-US"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27732368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pPr algn="ctr" rtl="1"/>
            <a:endParaRPr lang="en-US" dirty="0"/>
          </a:p>
        </p:txBody>
      </p:sp>
      <p:sp>
        <p:nvSpPr>
          <p:cNvPr id="3" name="Content Placeholder 2"/>
          <p:cNvSpPr>
            <a:spLocks noGrp="1"/>
          </p:cNvSpPr>
          <p:nvPr>
            <p:ph idx="1"/>
          </p:nvPr>
        </p:nvSpPr>
        <p:spPr>
          <a:xfrm>
            <a:off x="457200" y="1630680"/>
            <a:ext cx="7239000" cy="4846320"/>
          </a:xfrm>
        </p:spPr>
        <p:style>
          <a:lnRef idx="1">
            <a:schemeClr val="accent2"/>
          </a:lnRef>
          <a:fillRef idx="2">
            <a:schemeClr val="accent2"/>
          </a:fillRef>
          <a:effectRef idx="1">
            <a:schemeClr val="accent2"/>
          </a:effectRef>
          <a:fontRef idx="minor">
            <a:schemeClr val="dk1"/>
          </a:fontRef>
        </p:style>
        <p:txBody>
          <a:bodyPr>
            <a:noAutofit/>
          </a:bodyPr>
          <a:lstStyle/>
          <a:p>
            <a:pPr algn="r" rtl="1"/>
            <a:r>
              <a:rPr lang="ar-SA" sz="2800" dirty="0">
                <a:latin typeface="Simplified Arabic" pitchFamily="18" charset="-78"/>
                <a:cs typeface="Simplified Arabic" pitchFamily="18" charset="-78"/>
              </a:rPr>
              <a:t>، وزاد من سوء الأحوال الاقتصادية في الغرب الأوروبي في ذلك الوقت كثرة الحروب المحلية بين الأمراء الإقطاعيين، وهي الحروب التي لم تنجح الكنيسة أو الملوك في وقفها، مما أضرّ بالتجارة وطرقها والزراعة وحقولها أبلغ الضرر</a:t>
            </a:r>
            <a:r>
              <a:rPr lang="en-US" sz="2800" dirty="0">
                <a:latin typeface="Simplified Arabic" pitchFamily="18" charset="-78"/>
                <a:cs typeface="Simplified Arabic" pitchFamily="18" charset="-78"/>
              </a:rPr>
              <a:t>. </a:t>
            </a:r>
            <a:r>
              <a:rPr lang="ar-SA" sz="2800" dirty="0">
                <a:latin typeface="Simplified Arabic" pitchFamily="18" charset="-78"/>
                <a:cs typeface="Simplified Arabic" pitchFamily="18" charset="-78"/>
              </a:rPr>
              <a:t>وهكذا جاءت الحروب الصليبية لتفتح أمامَ أولئك الجوعى في غرب أوروبا باباً جديداً للهجرة، ولم يكن عجباً أن ضمّت الحملة الصليبية الأولى جموعاً غفيرة من المعدمين والفقراء والمساكين وطريدي القانون، وجميعهم كانوا يفكرون في بطونهم قبل أن يفكروا في دينهم، بدليل ما أتوا به طوال طريقهم إلى القسطنطينية من أعمال العدوان والسلب والنهب ضد الشعوب المسيحية التي مرّوا بأراضيها، مما يتعارض مع أيّ وازع ديني</a:t>
            </a:r>
            <a:r>
              <a:rPr lang="en-US" sz="2800" dirty="0">
                <a:latin typeface="Simplified Arabic" pitchFamily="18" charset="-78"/>
                <a:cs typeface="Simplified Arabic" pitchFamily="18" charset="-78"/>
              </a:rPr>
              <a:t>.</a:t>
            </a:r>
          </a:p>
          <a:p>
            <a:pPr algn="r"/>
            <a:endParaRPr lang="en-US"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24211473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normAutofit/>
          </a:bodyPr>
          <a:lstStyle/>
          <a:p>
            <a:pPr algn="ctr" rtl="1"/>
            <a:endParaRPr lang="en-US" dirty="0">
              <a:solidFill>
                <a:schemeClr val="tx1"/>
              </a:solidFill>
              <a:latin typeface="Simplified Arabic" pitchFamily="18" charset="-78"/>
              <a:cs typeface="Simplified Arabic" pitchFamily="18" charset="-78"/>
            </a:endParaRPr>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algn="r" rtl="1"/>
            <a:r>
              <a:rPr lang="ar-SA" dirty="0" smtClean="0">
                <a:latin typeface="Simplified Arabic" pitchFamily="18" charset="-78"/>
                <a:cs typeface="Simplified Arabic" pitchFamily="18" charset="-78"/>
              </a:rPr>
              <a:t>كما كان هناك حماسة </a:t>
            </a:r>
            <a:r>
              <a:rPr lang="ar-SA" dirty="0">
                <a:latin typeface="Simplified Arabic" pitchFamily="18" charset="-78"/>
                <a:cs typeface="Simplified Arabic" pitchFamily="18" charset="-78"/>
              </a:rPr>
              <a:t>منقطعة النظير من جانب المدن التجارية ـ في إيطاليا من الغرب الأوروبي ـ للمساهمة في تلك الحركة، سواءً بعرض خدماتها لنقل الصليبيين عن طريق البحر إلى الشرق أو في نقل المؤن والأسلحة وكافة الإمدادات إلى الصليبيين بالشام، وهنا أيضاً نستطيع أن نقرر أن جمهوريات إيطاليا البحرية لم تكن مدفوعة إلى تقديم تلك المساعدات للصليبيين بوازع ديني، وإنما جرت وراء مصالحها الاقتصادية الخاصة </a:t>
            </a:r>
            <a:endParaRPr lang="en-US" dirty="0">
              <a:latin typeface="Simplified Arabic" pitchFamily="18" charset="-78"/>
              <a:cs typeface="Simplified Arabic" pitchFamily="18" charset="-78"/>
            </a:endParaRPr>
          </a:p>
        </p:txBody>
      </p:sp>
    </p:spTree>
    <p:extLst>
      <p:ext uri="{BB962C8B-B14F-4D97-AF65-F5344CB8AC3E}">
        <p14:creationId xmlns:p14="http://schemas.microsoft.com/office/powerpoint/2010/main" val="2722660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0" y="228600"/>
            <a:ext cx="7924800" cy="6248400"/>
          </a:xfrm>
          <a:prstGeom prst="verticalScroll">
            <a:avLst/>
          </a:prstGeom>
        </p:spPr>
        <p:style>
          <a:lnRef idx="1">
            <a:schemeClr val="accent5"/>
          </a:lnRef>
          <a:fillRef idx="2">
            <a:schemeClr val="accent5"/>
          </a:fillRef>
          <a:effectRef idx="1">
            <a:schemeClr val="accent5"/>
          </a:effectRef>
          <a:fontRef idx="minor">
            <a:schemeClr val="dk1"/>
          </a:fontRef>
        </p:style>
        <p:txBody>
          <a:bodyPr rtlCol="0" anchor="ctr"/>
          <a:lstStyle/>
          <a:p>
            <a:pPr algn="ctr" rtl="1"/>
            <a:r>
              <a:rPr lang="ar-EG" sz="3600" u="sng" dirty="0"/>
              <a:t>معني مصطلح الحروب الصليبية .</a:t>
            </a:r>
            <a:endParaRPr lang="en-US" sz="3600" u="sng" dirty="0"/>
          </a:p>
          <a:p>
            <a:pPr algn="ctr"/>
            <a:r>
              <a:rPr lang="ar-EG" sz="3600" dirty="0"/>
              <a:t>هي تلك الحملات التى خرجت من أوربا الي الشرق الاسلامي في عام 1095 م والتى استمرت لمدة قرنين من الزمان حتى عام 1291 م ، بهدف الاستيلاء علي خيرات الشرق التى تفيض لبنا وعسلا . </a:t>
            </a:r>
            <a:endParaRPr lang="en-US" sz="3600" dirty="0">
              <a:latin typeface="Simplified Arabic" pitchFamily="18" charset="-78"/>
              <a:cs typeface="Simplified Arabic" pitchFamily="18" charset="-78"/>
            </a:endParaRPr>
          </a:p>
        </p:txBody>
      </p:sp>
    </p:spTree>
    <p:extLst>
      <p:ext uri="{BB962C8B-B14F-4D97-AF65-F5344CB8AC3E}">
        <p14:creationId xmlns:p14="http://schemas.microsoft.com/office/powerpoint/2010/main" val="3017660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0" y="228600"/>
            <a:ext cx="7924800" cy="6248400"/>
          </a:xfrm>
          <a:prstGeom prst="vertic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EG" sz="4800" dirty="0">
                <a:latin typeface="Simplified Arabic" pitchFamily="18" charset="-78"/>
                <a:cs typeface="Simplified Arabic" pitchFamily="18" charset="-78"/>
              </a:rPr>
              <a:t>ماذا يعني التحديد الزمني </a:t>
            </a:r>
            <a:r>
              <a:rPr lang="ar-EG" sz="4800" dirty="0" smtClean="0">
                <a:latin typeface="Simplified Arabic" pitchFamily="18" charset="-78"/>
                <a:cs typeface="Simplified Arabic" pitchFamily="18" charset="-78"/>
              </a:rPr>
              <a:t>والعددي.</a:t>
            </a:r>
            <a:endParaRPr lang="en-US" sz="4800" dirty="0">
              <a:latin typeface="Simplified Arabic" pitchFamily="18" charset="-78"/>
              <a:cs typeface="Simplified Arabic" pitchFamily="18" charset="-78"/>
            </a:endParaRPr>
          </a:p>
          <a:p>
            <a:pPr algn="ctr"/>
            <a:endParaRPr lang="en-US" sz="4800" dirty="0">
              <a:latin typeface="Simplified Arabic" pitchFamily="18" charset="-78"/>
              <a:cs typeface="Simplified Arabic" pitchFamily="18" charset="-78"/>
            </a:endParaRPr>
          </a:p>
        </p:txBody>
      </p:sp>
    </p:spTree>
    <p:extLst>
      <p:ext uri="{BB962C8B-B14F-4D97-AF65-F5344CB8AC3E}">
        <p14:creationId xmlns:p14="http://schemas.microsoft.com/office/powerpoint/2010/main" val="326815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685800" y="228600"/>
            <a:ext cx="9220200" cy="6629400"/>
          </a:xfrm>
          <a:prstGeom prst="vertic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rtl="1"/>
            <a:r>
              <a:rPr lang="ar-SA" sz="2400" b="1" dirty="0">
                <a:latin typeface="Simplified Arabic" pitchFamily="18" charset="-78"/>
                <a:cs typeface="Simplified Arabic" pitchFamily="18" charset="-78"/>
              </a:rPr>
              <a:t>إختلف الدارسون فيما بينهم حول تحديد بداية ونهاية الحروب الصليبية :</a:t>
            </a:r>
            <a:endParaRPr lang="en-US" sz="2400" b="1" dirty="0">
              <a:latin typeface="Simplified Arabic" pitchFamily="18" charset="-78"/>
              <a:cs typeface="Simplified Arabic" pitchFamily="18" charset="-78"/>
            </a:endParaRPr>
          </a:p>
          <a:p>
            <a:pPr algn="ctr" rtl="1"/>
            <a:r>
              <a:rPr lang="ar-SA" sz="2400" b="1" dirty="0">
                <a:latin typeface="Simplified Arabic" pitchFamily="18" charset="-78"/>
                <a:cs typeface="Simplified Arabic" pitchFamily="18" charset="-78"/>
              </a:rPr>
              <a:t>لكن اتفق المؤرخين على :</a:t>
            </a:r>
            <a:endParaRPr lang="en-US" sz="2400" b="1" dirty="0">
              <a:latin typeface="Simplified Arabic" pitchFamily="18" charset="-78"/>
              <a:cs typeface="Simplified Arabic" pitchFamily="18" charset="-78"/>
            </a:endParaRPr>
          </a:p>
          <a:p>
            <a:pPr algn="ctr" rtl="1"/>
            <a:r>
              <a:rPr lang="ar-SA" sz="2400" b="1" dirty="0">
                <a:latin typeface="Simplified Arabic" pitchFamily="18" charset="-78"/>
                <a:cs typeface="Simplified Arabic" pitchFamily="18" charset="-78"/>
              </a:rPr>
              <a:t>1- تحديد الفترة النشيطة للحروب الصليبية في القرنين ال12 و 13 ، أو بمعنى ادق بين عامي 1095 وهي السنة التي بشر فيها البابا أوربان بتلك الحركة في مجمع كليرمون بفرنسا و 1291 م وهي السنة التي استولى فيها الأشرف خليل بن قلاون على عكا وهى آخر معاقل الصليبيين . وهي الفترة التي شهدت قيام أوربا بثماني حملات صليبية على المشرق .</a:t>
            </a:r>
            <a:endParaRPr lang="en-US" sz="2400" b="1" dirty="0">
              <a:latin typeface="Simplified Arabic" pitchFamily="18" charset="-78"/>
              <a:cs typeface="Simplified Arabic" pitchFamily="18" charset="-78"/>
            </a:endParaRPr>
          </a:p>
          <a:p>
            <a:pPr algn="ctr" rtl="1"/>
            <a:r>
              <a:rPr lang="ar-SA" sz="2400" b="1" dirty="0">
                <a:latin typeface="Simplified Arabic" pitchFamily="18" charset="-78"/>
                <a:cs typeface="Simplified Arabic" pitchFamily="18" charset="-78"/>
              </a:rPr>
              <a:t>2- هذا لا يعني حصر الحروب الصليبية في هذه الثماني حملات فقط لكنه يعني أخطر الحملات وأهمها وذلك لأسباب منها : اشتراك بعض ملوك وأشهر أمراء أوربا فيها ، أو ترتب على بعضها نتائج هامة ، أو قيامها عقب استرداد المسلمين إحدى إمارات التابعة للصليبيين.</a:t>
            </a:r>
            <a:endParaRPr lang="en-US" sz="2400" b="1" dirty="0">
              <a:latin typeface="Simplified Arabic" pitchFamily="18" charset="-78"/>
              <a:cs typeface="Simplified Arabic" pitchFamily="18" charset="-78"/>
            </a:endParaRPr>
          </a:p>
          <a:p>
            <a:pPr algn="ctr" rtl="1"/>
            <a:endParaRPr lang="en-US" sz="2400" b="1" u="sng" dirty="0">
              <a:solidFill>
                <a:srgbClr val="7030A0"/>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15384057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3">
            <a:schemeClr val="accent4"/>
          </a:fillRef>
          <a:effectRef idx="2">
            <a:schemeClr val="accent4"/>
          </a:effectRef>
          <a:fontRef idx="minor">
            <a:schemeClr val="lt1"/>
          </a:fontRef>
        </p:style>
        <p:txBody>
          <a:bodyPr>
            <a:normAutofit fontScale="90000"/>
          </a:bodyPr>
          <a:lstStyle/>
          <a:p>
            <a:pPr algn="ctr" rtl="1"/>
            <a:r>
              <a:rPr lang="ar-EG" dirty="0"/>
              <a:t>التحديد الرقمي ( العددي ) للحملات الصليبية </a:t>
            </a:r>
            <a:r>
              <a:rPr lang="ar-EG" dirty="0" smtClean="0"/>
              <a:t>:</a:t>
            </a:r>
            <a:endParaRPr lang="en-US" dirty="0">
              <a:latin typeface="Simplified Arabic" pitchFamily="18" charset="-78"/>
              <a:cs typeface="Simplified Arabic" pitchFamily="18" charset="-78"/>
            </a:endParaRP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normAutofit/>
          </a:bodyPr>
          <a:lstStyle/>
          <a:p>
            <a:pPr algn="r" rtl="1">
              <a:buFont typeface="Wingdings" pitchFamily="2" charset="2"/>
              <a:buChar char="Ø"/>
            </a:pPr>
            <a:r>
              <a:rPr lang="ar-EG" sz="2800" dirty="0"/>
              <a:t>اتفق غالبية الدارسين على تحديد الحروب الصليبية بثماني حملات وهي ( الأولى والثانية والثالثة والسادسه ) اتجهت إلى بلاد الشام . واثنتان ضد مصر وهما ( الخامسة والسابعه) . وواحدة ضد القسطنطينية وهى ( الرابعة ) . أما الثامنة فاتجهت إلى شمال افريقيا بتونس .</a:t>
            </a:r>
            <a:endParaRPr lang="en-US" sz="2800" dirty="0"/>
          </a:p>
          <a:p>
            <a:pPr algn="r" rtl="1">
              <a:buFont typeface="Wingdings" pitchFamily="2" charset="2"/>
              <a:buChar char="Ø"/>
            </a:pPr>
            <a:endParaRPr lang="en-US"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2915541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667000"/>
            <a:ext cx="7242048" cy="1066800"/>
          </a:xfrm>
        </p:spPr>
        <p:style>
          <a:lnRef idx="1">
            <a:schemeClr val="accent2"/>
          </a:lnRef>
          <a:fillRef idx="2">
            <a:schemeClr val="accent2"/>
          </a:fillRef>
          <a:effectRef idx="1">
            <a:schemeClr val="accent2"/>
          </a:effectRef>
          <a:fontRef idx="minor">
            <a:schemeClr val="dk1"/>
          </a:fontRef>
        </p:style>
        <p:txBody>
          <a:bodyPr/>
          <a:lstStyle/>
          <a:p>
            <a:pPr algn="ctr"/>
            <a:r>
              <a:rPr lang="ar-EG" dirty="0"/>
              <a:t>دوافع الحركة الصليبية </a:t>
            </a:r>
            <a:endParaRPr lang="en-US" dirty="0"/>
          </a:p>
        </p:txBody>
      </p:sp>
    </p:spTree>
    <p:extLst>
      <p:ext uri="{BB962C8B-B14F-4D97-AF65-F5344CB8AC3E}">
        <p14:creationId xmlns:p14="http://schemas.microsoft.com/office/powerpoint/2010/main" val="15760099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rmAutofit/>
          </a:bodyPr>
          <a:lstStyle/>
          <a:p>
            <a:pPr algn="ctr" rtl="1"/>
            <a:r>
              <a:rPr lang="ar-SA" sz="4000" dirty="0"/>
              <a:t>العامل الديني </a:t>
            </a:r>
            <a:endParaRPr lang="en-US" sz="4000" dirty="0">
              <a:latin typeface="Simplified Arabic" pitchFamily="18" charset="-78"/>
              <a:cs typeface="Simplified Arabic" pitchFamily="18" charset="-78"/>
            </a:endParaRPr>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algn="r" rtl="1">
              <a:buFont typeface="Wingdings" pitchFamily="2" charset="2"/>
              <a:buChar char="Ø"/>
            </a:pPr>
            <a:r>
              <a:rPr lang="ar-SA" dirty="0"/>
              <a:t>اعتاد المؤرخون على أن ينظروا للحروب الصليبية من زواية الدين ، متجاهلين ما فاضت به الحركة الصليبية من بواعث اقتصادية وسياسية واجتماعية ، فقد عرفوا الحروب الصليبية بأنها حروب دينية خالصة استهدفت الاستيلاء على الاراضي المقدسة في فلسطين .</a:t>
            </a:r>
            <a:endParaRPr lang="en-US" dirty="0"/>
          </a:p>
          <a:p>
            <a:pPr algn="r" rtl="1">
              <a:buFont typeface="Wingdings" pitchFamily="2" charset="2"/>
              <a:buChar char="Ø"/>
            </a:pPr>
            <a:endParaRPr lang="en-US" dirty="0">
              <a:latin typeface="Simplified Arabic" pitchFamily="18" charset="-78"/>
              <a:cs typeface="Simplified Arabic" pitchFamily="18" charset="-78"/>
            </a:endParaRPr>
          </a:p>
        </p:txBody>
      </p:sp>
    </p:spTree>
    <p:extLst>
      <p:ext uri="{BB962C8B-B14F-4D97-AF65-F5344CB8AC3E}">
        <p14:creationId xmlns:p14="http://schemas.microsoft.com/office/powerpoint/2010/main" val="3532190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a:bodyPr>
          <a:lstStyle/>
          <a:p>
            <a:pPr algn="r" rtl="1"/>
            <a:endParaRPr lang="en-US" dirty="0">
              <a:latin typeface="Simplified Arabic" pitchFamily="18" charset="-78"/>
              <a:cs typeface="Simplified Arabic" pitchFamily="18" charset="-78"/>
            </a:endParaRPr>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algn="r" rtl="1">
              <a:buFont typeface="Wingdings" pitchFamily="2" charset="2"/>
              <a:buChar char="Ø"/>
            </a:pPr>
            <a:r>
              <a:rPr lang="ar-SA" dirty="0"/>
              <a:t>حقيقة أن الحركة الصليبية لها في اسمها وطريقة الدعوة لها ما يجعل الصفة الدينية واضحة فيها ، لكن ليس معنى هذا أن التيار الدينى هو المسئول الوحيد عن إثارة تلك الحركة والقوة الوحيدة الموجهة لها .والمدقق في تاريخ الحروب الصليبية يلفت نظره أن الروح الصليبية كثيرا ما فترت ، وأن الباعث الديني كثيرا ما ذاب وسط التيارات السياسية والاقتصادية .</a:t>
            </a:r>
            <a:endParaRPr lang="en-US" dirty="0"/>
          </a:p>
          <a:p>
            <a:pPr algn="r" rtl="1">
              <a:buFont typeface="Wingdings" pitchFamily="2" charset="2"/>
              <a:buChar char="Ø"/>
            </a:pPr>
            <a:endParaRPr lang="ar-SA" dirty="0" smtClean="0">
              <a:latin typeface="Simplified Arabic" pitchFamily="18" charset="-78"/>
              <a:cs typeface="Simplified Arabic" pitchFamily="18" charset="-78"/>
            </a:endParaRPr>
          </a:p>
        </p:txBody>
      </p:sp>
    </p:spTree>
    <p:extLst>
      <p:ext uri="{BB962C8B-B14F-4D97-AF65-F5344CB8AC3E}">
        <p14:creationId xmlns:p14="http://schemas.microsoft.com/office/powerpoint/2010/main" val="5749317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103</TotalTime>
  <Words>1276</Words>
  <Application>Microsoft Office PowerPoint</Application>
  <PresentationFormat>On-screen Show (4:3)</PresentationFormat>
  <Paragraphs>36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Opulent</vt:lpstr>
      <vt:lpstr>PowerPoint Presentation</vt:lpstr>
      <vt:lpstr>PowerPoint Presentation</vt:lpstr>
      <vt:lpstr>PowerPoint Presentation</vt:lpstr>
      <vt:lpstr>PowerPoint Presentation</vt:lpstr>
      <vt:lpstr>PowerPoint Presentation</vt:lpstr>
      <vt:lpstr>التحديد الرقمي ( العددي ) للحملات الصليبية :</vt:lpstr>
      <vt:lpstr>دوافع الحركة الصليبية </vt:lpstr>
      <vt:lpstr>العامل الديني </vt:lpstr>
      <vt:lpstr>PowerPoint Presentation</vt:lpstr>
      <vt:lpstr>PowerPoint Presentation</vt:lpstr>
      <vt:lpstr>PowerPoint Presentation</vt:lpstr>
      <vt:lpstr>PowerPoint Presentation</vt:lpstr>
      <vt:lpstr>الدافع السياسي </vt:lpstr>
      <vt:lpstr>PowerPoint Presentation</vt:lpstr>
      <vt:lpstr>PowerPoint Presentation</vt:lpstr>
      <vt:lpstr>PowerPoint Presentation</vt:lpstr>
      <vt:lpstr>PowerPoint Presentation</vt:lpstr>
      <vt:lpstr>PowerPoint Presentation</vt:lpstr>
      <vt:lpstr>PowerPoint Presentation</vt:lpstr>
      <vt:lpstr>العامل الاجتماعي </vt:lpstr>
      <vt:lpstr>PowerPoint Presentation</vt:lpstr>
      <vt:lpstr>PowerPoint Presentation</vt:lpstr>
      <vt:lpstr>العامل الاقتصادي </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17</cp:revision>
  <dcterms:created xsi:type="dcterms:W3CDTF">2006-08-16T00:00:00Z</dcterms:created>
  <dcterms:modified xsi:type="dcterms:W3CDTF">2020-03-30T10:15:08Z</dcterms:modified>
</cp:coreProperties>
</file>